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4"/>
  </p:notes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42" d="100"/>
          <a:sy n="42" d="100"/>
        </p:scale>
        <p:origin x="9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F7B09AD-D6F1-7F4A-B239-A6DA4B2A406A}" type="datetimeFigureOut">
              <a:rPr lang="ar-EG" smtClean="0"/>
              <a:t>26/03/1445</a:t>
            </a:fld>
            <a:endParaRPr lang="ar-EG"/>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0414301-D2AF-DF41-89A6-203E42DF5C28}" type="slidenum">
              <a:rPr lang="ar-EG" smtClean="0"/>
              <a:t>‹#›</a:t>
            </a:fld>
            <a:endParaRPr lang="ar-EG"/>
          </a:p>
        </p:txBody>
      </p:sp>
    </p:spTree>
    <p:extLst>
      <p:ext uri="{BB962C8B-B14F-4D97-AF65-F5344CB8AC3E}">
        <p14:creationId xmlns:p14="http://schemas.microsoft.com/office/powerpoint/2010/main" val="22065100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5"/>
          </p:nvPr>
        </p:nvSpPr>
        <p:spPr/>
        <p:txBody>
          <a:bodyPr/>
          <a:lstStyle/>
          <a:p>
            <a:fld id="{D0414301-D2AF-DF41-89A6-203E42DF5C28}" type="slidenum">
              <a:rPr lang="ar-EG" smtClean="0"/>
              <a:t>2</a:t>
            </a:fld>
            <a:endParaRPr lang="ar-EG"/>
          </a:p>
        </p:txBody>
      </p:sp>
    </p:spTree>
    <p:extLst>
      <p:ext uri="{BB962C8B-B14F-4D97-AF65-F5344CB8AC3E}">
        <p14:creationId xmlns:p14="http://schemas.microsoft.com/office/powerpoint/2010/main" val="3758702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75804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35574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2206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7642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67646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10/10/2023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13661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10/10/2023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8334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0914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r">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88226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2691077-1A12-B4F0-0AC2-D614A5DC9071}"/>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46D4ED9A-2E5A-1389-B0FB-6751C8EDBF4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D602D07C-6824-094E-0E83-DC9FFA2E9076}"/>
              </a:ext>
            </a:extLst>
          </p:cNvPr>
          <p:cNvSpPr>
            <a:spLocks noGrp="1"/>
          </p:cNvSpPr>
          <p:nvPr>
            <p:ph type="dt" sz="half" idx="10"/>
          </p:nvPr>
        </p:nvSpPr>
        <p:spPr/>
        <p:txBody>
          <a:bodyPr/>
          <a:lstStyle/>
          <a:p>
            <a:fld id="{F3EC7A43-FA25-8B4F-9F35-49FECDF6AC15}" type="datetimeFigureOut">
              <a:rPr lang="ar-EG"/>
              <a:t>26/03/1445</a:t>
            </a:fld>
            <a:endParaRPr lang="ar-EG"/>
          </a:p>
        </p:txBody>
      </p:sp>
      <p:sp>
        <p:nvSpPr>
          <p:cNvPr id="5" name="عنصر نائب للتذييل 4">
            <a:extLst>
              <a:ext uri="{FF2B5EF4-FFF2-40B4-BE49-F238E27FC236}">
                <a16:creationId xmlns:a16="http://schemas.microsoft.com/office/drawing/2014/main" id="{E5A5A5F9-DC1C-C10B-A784-AD1EA7CECDF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61BAF0E-5AE4-F68C-1D8E-5383429A5E1B}"/>
              </a:ext>
            </a:extLst>
          </p:cNvPr>
          <p:cNvSpPr>
            <a:spLocks noGrp="1"/>
          </p:cNvSpPr>
          <p:nvPr>
            <p:ph type="sldNum" sz="quarter" idx="12"/>
          </p:nvPr>
        </p:nvSpPr>
        <p:spPr/>
        <p:txBody>
          <a:bodyPr/>
          <a:lstStyle/>
          <a:p>
            <a:fld id="{A0A371C3-07FA-B445-90E6-813BF09FB82C}" type="slidenum">
              <a:rPr lang="ar-EG"/>
              <a:t>‹#›</a:t>
            </a:fld>
            <a:endParaRPr lang="ar-EG"/>
          </a:p>
        </p:txBody>
      </p:sp>
    </p:spTree>
    <p:extLst>
      <p:ext uri="{BB962C8B-B14F-4D97-AF65-F5344CB8AC3E}">
        <p14:creationId xmlns:p14="http://schemas.microsoft.com/office/powerpoint/2010/main" val="492357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11820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86144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2234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16571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60989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50992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525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2545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10/10/2023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90617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3">
            <a:extLst>
              <a:ext uri="{FF2B5EF4-FFF2-40B4-BE49-F238E27FC236}">
                <a16:creationId xmlns:a16="http://schemas.microsoft.com/office/drawing/2014/main" id="{4C932981-D0D6-4A9E-E860-FD5CC2313727}"/>
              </a:ext>
            </a:extLst>
          </p:cNvPr>
          <p:cNvSpPr>
            <a:spLocks noGrp="1"/>
          </p:cNvSpPr>
          <p:nvPr>
            <p:ph type="subTitle" idx="1"/>
          </p:nvPr>
        </p:nvSpPr>
        <p:spPr>
          <a:xfrm>
            <a:off x="1279072" y="1882662"/>
            <a:ext cx="9144000" cy="3092676"/>
          </a:xfrm>
        </p:spPr>
        <p:txBody>
          <a:bodyPr>
            <a:normAutofit fontScale="92500" lnSpcReduction="10000"/>
          </a:bodyPr>
          <a:lstStyle/>
          <a:p>
            <a:r>
              <a:rPr lang="ar-EG" sz="9600">
                <a:solidFill>
                  <a:schemeClr val="accent6"/>
                </a:solidFill>
              </a:rPr>
              <a:t>أهلا وسهلا بك في علم الفضاء الخارجي </a:t>
            </a:r>
          </a:p>
        </p:txBody>
      </p:sp>
    </p:spTree>
    <p:extLst>
      <p:ext uri="{BB962C8B-B14F-4D97-AF65-F5344CB8AC3E}">
        <p14:creationId xmlns:p14="http://schemas.microsoft.com/office/powerpoint/2010/main" val="4217374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CF925EC-1B68-3C5E-79CA-5EEDBD468AE0}"/>
              </a:ext>
            </a:extLst>
          </p:cNvPr>
          <p:cNvSpPr>
            <a:spLocks noGrp="1"/>
          </p:cNvSpPr>
          <p:nvPr>
            <p:ph type="title"/>
          </p:nvPr>
        </p:nvSpPr>
        <p:spPr>
          <a:xfrm>
            <a:off x="7225393" y="618517"/>
            <a:ext cx="4052833" cy="2300215"/>
          </a:xfrm>
        </p:spPr>
        <p:txBody>
          <a:bodyPr>
            <a:normAutofit fontScale="90000"/>
          </a:bodyPr>
          <a:lstStyle/>
          <a:p>
            <a:r>
              <a:rPr lang="ar-EG" sz="6000" dirty="0">
                <a:solidFill>
                  <a:srgbClr val="00B0F0"/>
                </a:solidFill>
              </a:rPr>
              <a:t>كل هذا كان اختصار على ما تعلمته </a:t>
            </a:r>
          </a:p>
        </p:txBody>
      </p:sp>
      <p:pic>
        <p:nvPicPr>
          <p:cNvPr id="3" name="صورة 3">
            <a:extLst>
              <a:ext uri="{FF2B5EF4-FFF2-40B4-BE49-F238E27FC236}">
                <a16:creationId xmlns:a16="http://schemas.microsoft.com/office/drawing/2014/main" id="{B2913FAA-B2AF-B4F6-0A99-44FEF05BA8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24642" y="847479"/>
            <a:ext cx="6102804" cy="4949164"/>
          </a:xfrm>
          <a:prstGeom prst="rect">
            <a:avLst/>
          </a:prstGeom>
        </p:spPr>
      </p:pic>
    </p:spTree>
    <p:extLst>
      <p:ext uri="{BB962C8B-B14F-4D97-AF65-F5344CB8AC3E}">
        <p14:creationId xmlns:p14="http://schemas.microsoft.com/office/powerpoint/2010/main" val="18947709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6516DB-E84A-7969-0D7D-9E8C251E05E4}"/>
              </a:ext>
            </a:extLst>
          </p:cNvPr>
          <p:cNvSpPr>
            <a:spLocks noGrp="1"/>
          </p:cNvSpPr>
          <p:nvPr>
            <p:ph type="title"/>
          </p:nvPr>
        </p:nvSpPr>
        <p:spPr>
          <a:xfrm>
            <a:off x="913775" y="618517"/>
            <a:ext cx="10364451" cy="4524983"/>
          </a:xfrm>
        </p:spPr>
        <p:txBody>
          <a:bodyPr>
            <a:normAutofit/>
          </a:bodyPr>
          <a:lstStyle/>
          <a:p>
            <a:r>
              <a:rPr lang="ar-EG" sz="6000">
                <a:solidFill>
                  <a:schemeClr val="accent3"/>
                </a:solidFill>
              </a:rPr>
              <a:t>ولاننسى المجموعة الشمسية والمجموعات الشمسية موجودة في العلوم والاجتماعية </a:t>
            </a:r>
          </a:p>
        </p:txBody>
      </p:sp>
    </p:spTree>
    <p:extLst>
      <p:ext uri="{BB962C8B-B14F-4D97-AF65-F5344CB8AC3E}">
        <p14:creationId xmlns:p14="http://schemas.microsoft.com/office/powerpoint/2010/main" val="5815602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C07C2B8-D31A-0004-E7AF-CF92005405E4}"/>
              </a:ext>
            </a:extLst>
          </p:cNvPr>
          <p:cNvSpPr>
            <a:spLocks noGrp="1"/>
          </p:cNvSpPr>
          <p:nvPr>
            <p:ph type="title"/>
          </p:nvPr>
        </p:nvSpPr>
        <p:spPr>
          <a:xfrm>
            <a:off x="913774" y="-361198"/>
            <a:ext cx="10364451" cy="6586465"/>
          </a:xfrm>
        </p:spPr>
        <p:txBody>
          <a:bodyPr>
            <a:normAutofit/>
          </a:bodyPr>
          <a:lstStyle/>
          <a:p>
            <a:r>
              <a:rPr lang="ar-EG" sz="4000" dirty="0">
                <a:solidFill>
                  <a:schemeClr val="accent6"/>
                </a:solidFill>
              </a:rPr>
              <a:t>شكرا جزيلا على كل من ساهم في التركيز على ذلك الدرس الكثير </a:t>
            </a:r>
            <a:br>
              <a:rPr lang="ar-EG" sz="4000" dirty="0">
                <a:solidFill>
                  <a:schemeClr val="accent6"/>
                </a:solidFill>
              </a:rPr>
            </a:br>
            <a:r>
              <a:rPr lang="ar-EG" sz="4000" dirty="0">
                <a:solidFill>
                  <a:schemeClr val="accent6"/>
                </a:solidFill>
              </a:rPr>
              <a:t/>
            </a:r>
            <a:br>
              <a:rPr lang="ar-EG" sz="4000" dirty="0">
                <a:solidFill>
                  <a:schemeClr val="accent6"/>
                </a:solidFill>
              </a:rPr>
            </a:br>
            <a:r>
              <a:rPr lang="ar-EG" sz="4000" dirty="0">
                <a:solidFill>
                  <a:schemeClr val="accent6"/>
                </a:solidFill>
              </a:rPr>
              <a:t/>
            </a:r>
            <a:br>
              <a:rPr lang="ar-EG" sz="4000" dirty="0">
                <a:solidFill>
                  <a:schemeClr val="accent6"/>
                </a:solidFill>
              </a:rPr>
            </a:br>
            <a:r>
              <a:rPr lang="ar-EG" sz="4000" dirty="0">
                <a:solidFill>
                  <a:schemeClr val="accent6"/>
                </a:solidFill>
              </a:rPr>
              <a:t>عمل الطالبة: </a:t>
            </a:r>
            <a:r>
              <a:rPr lang="ar-EG" sz="4000" dirty="0">
                <a:solidFill>
                  <a:schemeClr val="accent2"/>
                </a:solidFill>
              </a:rPr>
              <a:t>كنانة الابراهيم</a:t>
            </a:r>
            <a:br>
              <a:rPr lang="ar-EG" sz="4000" dirty="0">
                <a:solidFill>
                  <a:schemeClr val="accent2"/>
                </a:solidFill>
              </a:rPr>
            </a:br>
            <a:r>
              <a:rPr lang="ar-EG" sz="4000" dirty="0" err="1">
                <a:solidFill>
                  <a:schemeClr val="accent2"/>
                </a:solidFill>
              </a:rPr>
              <a:t>الصف:</a:t>
            </a:r>
            <a:r>
              <a:rPr lang="ar-EG" sz="4000" dirty="0" err="1">
                <a:solidFill>
                  <a:schemeClr val="accent6"/>
                </a:solidFill>
              </a:rPr>
              <a:t>اولى</a:t>
            </a:r>
            <a:r>
              <a:rPr lang="ar-EG" sz="4000" dirty="0">
                <a:solidFill>
                  <a:schemeClr val="accent6"/>
                </a:solidFill>
              </a:rPr>
              <a:t> أ</a:t>
            </a:r>
            <a:br>
              <a:rPr lang="ar-EG" sz="4000" dirty="0">
                <a:solidFill>
                  <a:schemeClr val="accent6"/>
                </a:solidFill>
              </a:rPr>
            </a:br>
            <a:r>
              <a:rPr lang="ar-EG" sz="4000" dirty="0" err="1">
                <a:solidFill>
                  <a:schemeClr val="accent6"/>
                </a:solidFill>
              </a:rPr>
              <a:t>المدرسه</a:t>
            </a:r>
            <a:r>
              <a:rPr lang="ar-EG" sz="4000" dirty="0">
                <a:solidFill>
                  <a:schemeClr val="accent6"/>
                </a:solidFill>
              </a:rPr>
              <a:t> :</a:t>
            </a:r>
            <a:r>
              <a:rPr lang="ar-EG" sz="4000" dirty="0">
                <a:solidFill>
                  <a:schemeClr val="accent2"/>
                </a:solidFill>
              </a:rPr>
              <a:t>45</a:t>
            </a:r>
            <a:br>
              <a:rPr lang="ar-EG" sz="4000" dirty="0">
                <a:solidFill>
                  <a:schemeClr val="accent2"/>
                </a:solidFill>
              </a:rPr>
            </a:br>
            <a:r>
              <a:rPr lang="ar-SA" sz="4000" smtClean="0">
                <a:solidFill>
                  <a:schemeClr val="accent2"/>
                </a:solidFill>
              </a:rPr>
              <a:t>رائدة </a:t>
            </a:r>
            <a:r>
              <a:rPr lang="ar-EG" sz="4000" smtClean="0">
                <a:solidFill>
                  <a:schemeClr val="accent2"/>
                </a:solidFill>
              </a:rPr>
              <a:t>النشاط </a:t>
            </a:r>
            <a:r>
              <a:rPr lang="ar-EG" sz="4000" dirty="0">
                <a:solidFill>
                  <a:schemeClr val="accent2"/>
                </a:solidFill>
              </a:rPr>
              <a:t>:</a:t>
            </a:r>
            <a:r>
              <a:rPr lang="ar-EG" sz="4000" dirty="0">
                <a:solidFill>
                  <a:schemeClr val="accent6"/>
                </a:solidFill>
              </a:rPr>
              <a:t>نهى المنصور</a:t>
            </a:r>
          </a:p>
        </p:txBody>
      </p:sp>
    </p:spTree>
    <p:extLst>
      <p:ext uri="{BB962C8B-B14F-4D97-AF65-F5344CB8AC3E}">
        <p14:creationId xmlns:p14="http://schemas.microsoft.com/office/powerpoint/2010/main" val="283015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a:extLst>
              <a:ext uri="{FF2B5EF4-FFF2-40B4-BE49-F238E27FC236}">
                <a16:creationId xmlns:a16="http://schemas.microsoft.com/office/drawing/2014/main" id="{00BF8124-5C09-56C1-594D-A8EBDF36245F}"/>
              </a:ext>
            </a:extLst>
          </p:cNvPr>
          <p:cNvSpPr>
            <a:spLocks noGrp="1"/>
          </p:cNvSpPr>
          <p:nvPr>
            <p:ph type="title"/>
          </p:nvPr>
        </p:nvSpPr>
        <p:spPr/>
        <p:txBody>
          <a:bodyPr>
            <a:normAutofit/>
          </a:bodyPr>
          <a:lstStyle/>
          <a:p>
            <a:r>
              <a:rPr lang="ar-EG" sz="4400">
                <a:solidFill>
                  <a:schemeClr val="accent6"/>
                </a:solidFill>
              </a:rPr>
              <a:t>بسم الله الرحمن الرحيم السلام عليكم ورحمه الله وبركاته اهلا وسهلا بك في علم الفضاء الخارجي </a:t>
            </a:r>
          </a:p>
        </p:txBody>
      </p:sp>
      <p:sp>
        <p:nvSpPr>
          <p:cNvPr id="11" name="عنصر نائب للمحتوى 10">
            <a:extLst>
              <a:ext uri="{FF2B5EF4-FFF2-40B4-BE49-F238E27FC236}">
                <a16:creationId xmlns:a16="http://schemas.microsoft.com/office/drawing/2014/main" id="{8D9E49A3-6ED4-74E4-51AE-3230C97DE6AE}"/>
              </a:ext>
            </a:extLst>
          </p:cNvPr>
          <p:cNvSpPr>
            <a:spLocks noGrp="1"/>
          </p:cNvSpPr>
          <p:nvPr>
            <p:ph idx="1"/>
          </p:nvPr>
        </p:nvSpPr>
        <p:spPr/>
        <p:txBody>
          <a:bodyPr>
            <a:normAutofit/>
          </a:bodyPr>
          <a:lstStyle/>
          <a:p>
            <a:pPr marL="0" indent="0">
              <a:buNone/>
            </a:pPr>
            <a:r>
              <a:rPr lang="ar-EG" sz="4000">
                <a:solidFill>
                  <a:schemeClr val="tx2"/>
                </a:solidFill>
              </a:rPr>
              <a:t>مفردات العلم اليوم:</a:t>
            </a:r>
          </a:p>
          <a:p>
            <a:pPr marL="0" indent="0">
              <a:buNone/>
            </a:pPr>
            <a:r>
              <a:rPr lang="ar-EG" sz="4000">
                <a:solidFill>
                  <a:schemeClr val="tx2"/>
                </a:solidFill>
              </a:rPr>
              <a:t>ماذا تعرف عن الفضاء الخارجي ؟</a:t>
            </a:r>
          </a:p>
          <a:p>
            <a:pPr marL="0" indent="0">
              <a:buNone/>
            </a:pPr>
            <a:r>
              <a:rPr lang="ar-EG" sz="4000">
                <a:solidFill>
                  <a:schemeClr val="tx2"/>
                </a:solidFill>
              </a:rPr>
              <a:t>وماهو الفضاء الخارجي ؟</a:t>
            </a:r>
          </a:p>
          <a:p>
            <a:pPr marL="0" indent="0">
              <a:buNone/>
            </a:pPr>
            <a:r>
              <a:rPr lang="ar-EG" sz="4000">
                <a:solidFill>
                  <a:schemeClr val="tx2"/>
                </a:solidFill>
              </a:rPr>
              <a:t>دعوني اعرفكم بنفسي عن الفضاء الخارجي أكثر </a:t>
            </a:r>
          </a:p>
        </p:txBody>
      </p:sp>
    </p:spTree>
    <p:extLst>
      <p:ext uri="{BB962C8B-B14F-4D97-AF65-F5344CB8AC3E}">
        <p14:creationId xmlns:p14="http://schemas.microsoft.com/office/powerpoint/2010/main" val="4124451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anim calcmode="lin" valueType="num">
                                      <p:cBhvr>
                                        <p:cTn id="13" dur="2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2000"/>
                                        <p:tgtEl>
                                          <p:spTgt spid="11">
                                            <p:txEl>
                                              <p:pRg st="1" end="1"/>
                                            </p:txEl>
                                          </p:spTgt>
                                        </p:tgtEl>
                                      </p:cBhvr>
                                    </p:animEffect>
                                    <p:anim calcmode="lin" valueType="num">
                                      <p:cBhvr>
                                        <p:cTn id="20" dur="2000" fill="hold"/>
                                        <p:tgtEl>
                                          <p:spTgt spid="11">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2000"/>
                                        <p:tgtEl>
                                          <p:spTgt spid="11">
                                            <p:txEl>
                                              <p:pRg st="2" end="2"/>
                                            </p:txEl>
                                          </p:spTgt>
                                        </p:tgtEl>
                                      </p:cBhvr>
                                    </p:animEffect>
                                    <p:anim calcmode="lin" valueType="num">
                                      <p:cBhvr>
                                        <p:cTn id="27" dur="2000" fill="hold"/>
                                        <p:tgtEl>
                                          <p:spTgt spid="11">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2000"/>
                                        <p:tgtEl>
                                          <p:spTgt spid="11">
                                            <p:txEl>
                                              <p:pRg st="3" end="3"/>
                                            </p:txEl>
                                          </p:spTgt>
                                        </p:tgtEl>
                                      </p:cBhvr>
                                    </p:animEffect>
                                    <p:anim calcmode="lin" valueType="num">
                                      <p:cBhvr>
                                        <p:cTn id="34" dur="2000" fill="hold"/>
                                        <p:tgtEl>
                                          <p:spTgt spid="11">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1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391F5D6-8B2E-A8E0-C34B-CB3243694804}"/>
              </a:ext>
            </a:extLst>
          </p:cNvPr>
          <p:cNvSpPr>
            <a:spLocks noGrp="1"/>
          </p:cNvSpPr>
          <p:nvPr>
            <p:ph type="title"/>
          </p:nvPr>
        </p:nvSpPr>
        <p:spPr>
          <a:xfrm>
            <a:off x="913775" y="618517"/>
            <a:ext cx="10364451" cy="5494492"/>
          </a:xfrm>
        </p:spPr>
        <p:txBody>
          <a:bodyPr>
            <a:normAutofit/>
          </a:bodyPr>
          <a:lstStyle/>
          <a:p>
            <a:r>
              <a:rPr lang="ar-EG" sz="9600">
                <a:solidFill>
                  <a:schemeClr val="accent1">
                    <a:lumMod val="75000"/>
                  </a:schemeClr>
                </a:solidFill>
              </a:rPr>
              <a:t>هيا نبدأ</a:t>
            </a:r>
            <a:br>
              <a:rPr lang="ar-EG" sz="9600">
                <a:solidFill>
                  <a:schemeClr val="accent1">
                    <a:lumMod val="75000"/>
                  </a:schemeClr>
                </a:solidFill>
              </a:rPr>
            </a:br>
            <a:r>
              <a:rPr lang="ar-EG" sz="9600">
                <a:solidFill>
                  <a:schemeClr val="accent1">
                    <a:lumMod val="75000"/>
                  </a:schemeClr>
                </a:solidFill>
              </a:rPr>
              <a:t>في برنامج اليوم </a:t>
            </a:r>
          </a:p>
        </p:txBody>
      </p:sp>
    </p:spTree>
    <p:extLst>
      <p:ext uri="{BB962C8B-B14F-4D97-AF65-F5344CB8AC3E}">
        <p14:creationId xmlns:p14="http://schemas.microsoft.com/office/powerpoint/2010/main" val="1945836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949D24-1A5E-D5F1-CAFC-8FA2C2F14084}"/>
              </a:ext>
            </a:extLst>
          </p:cNvPr>
          <p:cNvSpPr>
            <a:spLocks noGrp="1"/>
          </p:cNvSpPr>
          <p:nvPr>
            <p:ph type="title"/>
          </p:nvPr>
        </p:nvSpPr>
        <p:spPr/>
        <p:txBody>
          <a:bodyPr>
            <a:normAutofit/>
          </a:bodyPr>
          <a:lstStyle/>
          <a:p>
            <a:r>
              <a:rPr lang="ar-EG" sz="5400" b="1">
                <a:solidFill>
                  <a:schemeClr val="accent1"/>
                </a:solidFill>
              </a:rPr>
              <a:t>ماهو الفضاء الخارجي?!</a:t>
            </a:r>
          </a:p>
        </p:txBody>
      </p:sp>
      <p:sp>
        <p:nvSpPr>
          <p:cNvPr id="4" name="عنصر نائب للمحتوى 3">
            <a:extLst>
              <a:ext uri="{FF2B5EF4-FFF2-40B4-BE49-F238E27FC236}">
                <a16:creationId xmlns:a16="http://schemas.microsoft.com/office/drawing/2014/main" id="{80CEAADF-580A-B967-44B6-74109D06B663}"/>
              </a:ext>
            </a:extLst>
          </p:cNvPr>
          <p:cNvSpPr>
            <a:spLocks noGrp="1"/>
          </p:cNvSpPr>
          <p:nvPr>
            <p:ph sz="quarter" idx="13"/>
          </p:nvPr>
        </p:nvSpPr>
        <p:spPr/>
        <p:txBody>
          <a:bodyPr>
            <a:normAutofit fontScale="55000" lnSpcReduction="20000"/>
          </a:bodyPr>
          <a:lstStyle/>
          <a:p>
            <a:pPr marL="0" indent="0">
              <a:buNone/>
            </a:pPr>
            <a:r>
              <a:rPr lang="ar-EG" sz="4000">
                <a:solidFill>
                  <a:schemeClr val="accent2"/>
                </a:solidFill>
              </a:rPr>
              <a:t>الفضاء الخارجي هو الفراغ الموجود بين الأجرام السماوية، بما في ذلك كوكب الأرض. وهو ليس فارغًا تمامًا، ولكن يتكون من فراغ نسبي مكون من كثافة منخفضة من الجزيئات (الجسيمات)، في الغالب بلازما الهيدروجين والهيليوم، وكذلك الإشعاع الكهرومغناطيسي، المجالات المغناطيسية، والنيوترونات. أثبتت الملاحظات مؤخرا أنه يحتوي على المادة والطاقة المظلمة أيضًا. خط الأساس لدرجة الحرارة، والذي حدده الإشعاع المتبقي بسبب الانفجار الكبير، هو 2,7 كلفن. البلازما ذات الكثافة المنخفضة للغاية (أقل من ذرة هيدروجين واحدة في المتر المكعب) ودرجة الحرارة المرتفعة (ملايين من درجات الكلفن) في الفضاء بين المجرات تحسب في أغلب مسألة الباريونية العادية في الفضاء الخارجي؛ وقد كُثِّفت تركيزات محلية إلى نجوم ومجرات. يشغل الفضاء بين المجرات حجمًا أكبر من الكون، وحتى المجرات والأنظمة النجمية معظمها يكون فراغًا والكواكب تشغل تقريبًا المساحة الفارغة</a:t>
            </a:r>
          </a:p>
        </p:txBody>
      </p:sp>
    </p:spTree>
    <p:extLst>
      <p:ext uri="{BB962C8B-B14F-4D97-AF65-F5344CB8AC3E}">
        <p14:creationId xmlns:p14="http://schemas.microsoft.com/office/powerpoint/2010/main" val="25120925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5">
            <a:extLst>
              <a:ext uri="{FF2B5EF4-FFF2-40B4-BE49-F238E27FC236}">
                <a16:creationId xmlns:a16="http://schemas.microsoft.com/office/drawing/2014/main" id="{F80FE72C-19C4-4F71-A355-B6B87F90AA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67" y="4863842"/>
            <a:ext cx="3922939" cy="1994158"/>
          </a:xfrm>
        </p:spPr>
      </p:pic>
      <p:sp>
        <p:nvSpPr>
          <p:cNvPr id="11" name="عنوان 10">
            <a:extLst>
              <a:ext uri="{FF2B5EF4-FFF2-40B4-BE49-F238E27FC236}">
                <a16:creationId xmlns:a16="http://schemas.microsoft.com/office/drawing/2014/main" id="{BF6045D9-4357-E1E1-ED86-5980B7907485}"/>
              </a:ext>
            </a:extLst>
          </p:cNvPr>
          <p:cNvSpPr>
            <a:spLocks noGrp="1"/>
          </p:cNvSpPr>
          <p:nvPr>
            <p:ph type="title"/>
          </p:nvPr>
        </p:nvSpPr>
        <p:spPr/>
        <p:txBody>
          <a:bodyPr>
            <a:normAutofit/>
          </a:bodyPr>
          <a:lstStyle/>
          <a:p>
            <a:r>
              <a:rPr lang="ar-EG" sz="4000"/>
              <a:t>صور توضيحيه عن الفضاء الخارجي </a:t>
            </a:r>
          </a:p>
        </p:txBody>
      </p:sp>
      <p:pic>
        <p:nvPicPr>
          <p:cNvPr id="13" name="صورة 15">
            <a:extLst>
              <a:ext uri="{FF2B5EF4-FFF2-40B4-BE49-F238E27FC236}">
                <a16:creationId xmlns:a16="http://schemas.microsoft.com/office/drawing/2014/main" id="{C017DF31-FB33-97B1-3C2B-2FE9C3DED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12641"/>
            <a:ext cx="3827009" cy="2500182"/>
          </a:xfrm>
          <a:prstGeom prst="rect">
            <a:avLst/>
          </a:prstGeom>
        </p:spPr>
      </p:pic>
      <p:pic>
        <p:nvPicPr>
          <p:cNvPr id="14" name="صورة 15">
            <a:extLst>
              <a:ext uri="{FF2B5EF4-FFF2-40B4-BE49-F238E27FC236}">
                <a16:creationId xmlns:a16="http://schemas.microsoft.com/office/drawing/2014/main" id="{5B592325-8AE4-9B8D-6049-57692AB0D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9705" y="4538367"/>
            <a:ext cx="4578804" cy="2340519"/>
          </a:xfrm>
          <a:prstGeom prst="rect">
            <a:avLst/>
          </a:prstGeom>
        </p:spPr>
      </p:pic>
      <p:pic>
        <p:nvPicPr>
          <p:cNvPr id="15" name="صورة 15">
            <a:extLst>
              <a:ext uri="{FF2B5EF4-FFF2-40B4-BE49-F238E27FC236}">
                <a16:creationId xmlns:a16="http://schemas.microsoft.com/office/drawing/2014/main" id="{8C99F834-EA30-B31D-89C2-B6BA95072B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2518" y="2194284"/>
            <a:ext cx="5170718" cy="2325329"/>
          </a:xfrm>
          <a:prstGeom prst="rect">
            <a:avLst/>
          </a:prstGeom>
        </p:spPr>
      </p:pic>
    </p:spTree>
    <p:extLst>
      <p:ext uri="{BB962C8B-B14F-4D97-AF65-F5344CB8AC3E}">
        <p14:creationId xmlns:p14="http://schemas.microsoft.com/office/powerpoint/2010/main" val="380685753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D35258-79E5-CC33-D3FE-FD0B711BC54A}"/>
              </a:ext>
            </a:extLst>
          </p:cNvPr>
          <p:cNvSpPr>
            <a:spLocks noGrp="1"/>
          </p:cNvSpPr>
          <p:nvPr>
            <p:ph type="title"/>
          </p:nvPr>
        </p:nvSpPr>
        <p:spPr/>
        <p:txBody>
          <a:bodyPr/>
          <a:lstStyle/>
          <a:p>
            <a:r>
              <a:rPr lang="ar-EG"/>
              <a:t>من هو اول رائد في  الفضاء ؟!</a:t>
            </a:r>
          </a:p>
        </p:txBody>
      </p:sp>
      <p:sp>
        <p:nvSpPr>
          <p:cNvPr id="8" name="عنصر نائب للمحتوى 7">
            <a:extLst>
              <a:ext uri="{FF2B5EF4-FFF2-40B4-BE49-F238E27FC236}">
                <a16:creationId xmlns:a16="http://schemas.microsoft.com/office/drawing/2014/main" id="{5D29A8EA-19A5-C869-FAEE-E23E8C0517B9}"/>
              </a:ext>
            </a:extLst>
          </p:cNvPr>
          <p:cNvSpPr>
            <a:spLocks noGrp="1"/>
          </p:cNvSpPr>
          <p:nvPr>
            <p:ph idx="1"/>
          </p:nvPr>
        </p:nvSpPr>
        <p:spPr/>
        <p:txBody>
          <a:bodyPr>
            <a:normAutofit/>
          </a:bodyPr>
          <a:lstStyle/>
          <a:p>
            <a:pPr marL="0" indent="0">
              <a:buNone/>
            </a:pPr>
            <a:r>
              <a:rPr lang="ar-EG" sz="4800">
                <a:solidFill>
                  <a:schemeClr val="bg2"/>
                </a:solidFill>
              </a:rPr>
              <a:t>هو الأمير سلطان بن سلمان </a:t>
            </a:r>
          </a:p>
        </p:txBody>
      </p:sp>
      <p:pic>
        <p:nvPicPr>
          <p:cNvPr id="9" name="صورة 9">
            <a:extLst>
              <a:ext uri="{FF2B5EF4-FFF2-40B4-BE49-F238E27FC236}">
                <a16:creationId xmlns:a16="http://schemas.microsoft.com/office/drawing/2014/main" id="{DDF7C269-F818-6E68-818D-AC14E84DB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39" y="3398253"/>
            <a:ext cx="6398758" cy="3296330"/>
          </a:xfrm>
          <a:prstGeom prst="rect">
            <a:avLst/>
          </a:prstGeom>
        </p:spPr>
      </p:pic>
    </p:spTree>
    <p:extLst>
      <p:ext uri="{BB962C8B-B14F-4D97-AF65-F5344CB8AC3E}">
        <p14:creationId xmlns:p14="http://schemas.microsoft.com/office/powerpoint/2010/main" val="32697715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14C172-47A5-2F54-4AE1-E318CB655CCF}"/>
              </a:ext>
            </a:extLst>
          </p:cNvPr>
          <p:cNvSpPr>
            <a:spLocks noGrp="1"/>
          </p:cNvSpPr>
          <p:nvPr>
            <p:ph type="title"/>
          </p:nvPr>
        </p:nvSpPr>
        <p:spPr/>
        <p:txBody>
          <a:bodyPr>
            <a:normAutofit fontScale="90000"/>
          </a:bodyPr>
          <a:lstStyle/>
          <a:p>
            <a:r>
              <a:rPr lang="ar-EG">
                <a:solidFill>
                  <a:srgbClr val="FF0000"/>
                </a:solidFill>
              </a:rPr>
              <a:t>يوجد لدينا بعض المعلومات عن الفضاء الخارجي أكثر من يرغب في المزيد ؟</a:t>
            </a:r>
            <a:br>
              <a:rPr lang="ar-EG">
                <a:solidFill>
                  <a:srgbClr val="FF0000"/>
                </a:solidFill>
              </a:rPr>
            </a:br>
            <a:r>
              <a:rPr lang="ar-EG">
                <a:solidFill>
                  <a:srgbClr val="FF0000"/>
                </a:solidFill>
              </a:rPr>
              <a:t/>
            </a:r>
            <a:br>
              <a:rPr lang="ar-EG">
                <a:solidFill>
                  <a:srgbClr val="FF0000"/>
                </a:solidFill>
              </a:rPr>
            </a:br>
            <a:r>
              <a:rPr lang="ar-EG"/>
              <a:t>ممتاز هذا عظيم هيا نبدأ </a:t>
            </a:r>
            <a:endParaRPr lang="ar-EG">
              <a:solidFill>
                <a:srgbClr val="FF0000"/>
              </a:solidFill>
            </a:endParaRPr>
          </a:p>
        </p:txBody>
      </p:sp>
      <p:sp>
        <p:nvSpPr>
          <p:cNvPr id="3" name="عنصر نائب للمحتوى 2">
            <a:extLst>
              <a:ext uri="{FF2B5EF4-FFF2-40B4-BE49-F238E27FC236}">
                <a16:creationId xmlns:a16="http://schemas.microsoft.com/office/drawing/2014/main" id="{0933E24D-A693-EA99-849D-046E204A3F75}"/>
              </a:ext>
            </a:extLst>
          </p:cNvPr>
          <p:cNvSpPr>
            <a:spLocks noGrp="1"/>
          </p:cNvSpPr>
          <p:nvPr>
            <p:ph idx="1"/>
          </p:nvPr>
        </p:nvSpPr>
        <p:spPr/>
        <p:txBody>
          <a:bodyPr>
            <a:normAutofit fontScale="55000" lnSpcReduction="20000"/>
          </a:bodyPr>
          <a:lstStyle/>
          <a:p>
            <a:pPr marL="0" indent="0">
              <a:buNone/>
            </a:pPr>
            <a:r>
              <a:rPr lang="ar-EG" sz="4000">
                <a:solidFill>
                  <a:schemeClr val="accent1"/>
                </a:solidFill>
              </a:rPr>
              <a:t>ليس هناك حد معين يحدد بداية الفضاء الخارجي، ولكن بشكل عام فقد تم اعتماد خط (كارمان) الواقع على ارتفاع 100 كم (62 ميل) فوق مستوى سطح البحر كبداية للفضاء الخارجي وذلك من أجل تسجيل القياسات الجوية والمعاهدات والاتفاقيات المتعلقة بالفضاء. ولقد تم تأسيس الإطار العام لقانون الفضاء الدولي عن طريق اتفاقية الفضاء الخارجي والتي مررت عبر هيئة الأمم المتحدة عام 1967. وهذه الاتفاقية تحظر على أي دولة الإدعاء بالسيادة على الفضاء، وتسمح لجميع الدول باستكشاف الفضاء بحرية. أما في عام 1979 فوضعت اتفاقية القمر التي جعلت أسطح الكواكب والمدارات الفضائية حولها تحت سلطة المجتمع الدولي. حيث تم إضافة بنود أخرى للاتفاقية تتعلق بالاستخدام السلمي للفضاء الخارجي بإعداد من الأمم المتحدة ومع ذلك لم تحظر نشر الأسلحة في الفضاء، والتي من ضمنها الاختبارات الحية للصواريخ المضادة للأقمار الصناعية.</a:t>
            </a:r>
          </a:p>
        </p:txBody>
      </p:sp>
    </p:spTree>
    <p:extLst>
      <p:ext uri="{BB962C8B-B14F-4D97-AF65-F5344CB8AC3E}">
        <p14:creationId xmlns:p14="http://schemas.microsoft.com/office/powerpoint/2010/main" val="2778725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FC01DF8-7F0D-A1AB-D648-12B42AE8A1B4}"/>
              </a:ext>
            </a:extLst>
          </p:cNvPr>
          <p:cNvSpPr>
            <a:spLocks noGrp="1"/>
          </p:cNvSpPr>
          <p:nvPr>
            <p:ph type="title"/>
          </p:nvPr>
        </p:nvSpPr>
        <p:spPr/>
        <p:txBody>
          <a:bodyPr>
            <a:normAutofit/>
          </a:bodyPr>
          <a:lstStyle/>
          <a:p>
            <a:r>
              <a:rPr lang="ar-EG" sz="6000" b="1">
                <a:solidFill>
                  <a:srgbClr val="0070C0"/>
                </a:solidFill>
              </a:rPr>
              <a:t>متى تم اكتشاف الفضاء الخارجي ؟</a:t>
            </a:r>
          </a:p>
        </p:txBody>
      </p:sp>
      <p:sp>
        <p:nvSpPr>
          <p:cNvPr id="3" name="عنصر نائب للمحتوى 2">
            <a:extLst>
              <a:ext uri="{FF2B5EF4-FFF2-40B4-BE49-F238E27FC236}">
                <a16:creationId xmlns:a16="http://schemas.microsoft.com/office/drawing/2014/main" id="{BE56D565-0891-1C7F-F74E-81EF51A8D123}"/>
              </a:ext>
            </a:extLst>
          </p:cNvPr>
          <p:cNvSpPr>
            <a:spLocks noGrp="1"/>
          </p:cNvSpPr>
          <p:nvPr>
            <p:ph idx="1"/>
          </p:nvPr>
        </p:nvSpPr>
        <p:spPr/>
        <p:txBody>
          <a:bodyPr>
            <a:normAutofit fontScale="92500" lnSpcReduction="20000"/>
          </a:bodyPr>
          <a:lstStyle/>
          <a:p>
            <a:r>
              <a:rPr lang="ar-EG" sz="3200">
                <a:solidFill>
                  <a:schemeClr val="accent6"/>
                </a:solidFill>
              </a:rPr>
              <a:t>بدأ البشر في اكتشاف الفضاء الفيزيائي خلال القرن العشرين من خلال رحلات المناطيد الارتفاع، متبوعًا بإطلاق صواريخ فردية على مراحل متعددة. كان يوري قاقارين من الإتحاد السوفيتي أول من اكتشف مدار الأرض عام 1961م ومنذ ذلك الحين وصلت مركبات فضائية غير مأهولة إلى جميع الكواكب المعروفة في النظام الشمسي. وبسبب ارتفاع كلفة الوصول للفضاء، لم تتعدى الرحلات المأهوله حدود القمر. وفي عام 2012، أصبحت فوياجر 1 أول مركبة من صنع الإنسان تصل مجال البينجمي.</a:t>
            </a:r>
          </a:p>
        </p:txBody>
      </p:sp>
    </p:spTree>
    <p:extLst>
      <p:ext uri="{BB962C8B-B14F-4D97-AF65-F5344CB8AC3E}">
        <p14:creationId xmlns:p14="http://schemas.microsoft.com/office/powerpoint/2010/main" val="12833044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E95C06-DCDD-98D3-B944-7F9D607C2623}"/>
              </a:ext>
            </a:extLst>
          </p:cNvPr>
          <p:cNvSpPr>
            <a:spLocks noGrp="1"/>
          </p:cNvSpPr>
          <p:nvPr>
            <p:ph type="title"/>
          </p:nvPr>
        </p:nvSpPr>
        <p:spPr/>
        <p:txBody>
          <a:bodyPr>
            <a:normAutofit/>
          </a:bodyPr>
          <a:lstStyle/>
          <a:p>
            <a:r>
              <a:rPr lang="ar-EG" sz="4400" b="1">
                <a:solidFill>
                  <a:schemeClr val="accent2">
                    <a:lumMod val="75000"/>
                  </a:schemeClr>
                </a:solidFill>
              </a:rPr>
              <a:t>وماذا حصل ايضا،؟</a:t>
            </a:r>
          </a:p>
        </p:txBody>
      </p:sp>
      <p:sp>
        <p:nvSpPr>
          <p:cNvPr id="3" name="عنصر نائب للمحتوى 2">
            <a:extLst>
              <a:ext uri="{FF2B5EF4-FFF2-40B4-BE49-F238E27FC236}">
                <a16:creationId xmlns:a16="http://schemas.microsoft.com/office/drawing/2014/main" id="{E2768E9C-556D-779E-8457-A7700D9CB23A}"/>
              </a:ext>
            </a:extLst>
          </p:cNvPr>
          <p:cNvSpPr>
            <a:spLocks noGrp="1"/>
          </p:cNvSpPr>
          <p:nvPr>
            <p:ph idx="1"/>
          </p:nvPr>
        </p:nvSpPr>
        <p:spPr>
          <a:xfrm>
            <a:off x="260633" y="1661534"/>
            <a:ext cx="10364452" cy="7217127"/>
          </a:xfrm>
        </p:spPr>
        <p:txBody>
          <a:bodyPr>
            <a:noAutofit/>
          </a:bodyPr>
          <a:lstStyle/>
          <a:p>
            <a:r>
              <a:rPr lang="ar-EG" sz="2400" b="1">
                <a:solidFill>
                  <a:srgbClr val="FFC000"/>
                </a:solidFill>
              </a:rPr>
              <a:t>في سنة 350 قبل الميلاد، وضع الفيلسوف اليوناني أرسطو مقترح أن الطبيعة تمقت الفراغ، وأصبح هذا المبدأ يعرف باسم «رعب الفراغ». بُنيَ هذا المفهوم على حجة علم الوجود في القرن الخامس قبل الميلاد من قِبل الفيلسوف اليوناني بارمنيدس، الذي نفى احتمال وجود فراغ في الطبيعة. وعلى أساس فكرة أن الفراغ لا يمكن أن يوجد، اعتقدوا في الغرب وعلى نطاق واسع لقرون عديدة أن الفضاء لا يمكن أن يكون فارغًا. وفي نهاية القرن السابع عشر، قال الفيلسوف الفرنسي رينيه ديكارت أن الفضاء ينبغي أن يكون مملوء بأكمله
كانت هناك عدة مدارس للفكر في الصين قديمًا اهتمت بطبيعة السماء حمل بعض منها فهمًا شبيهًا للمفهوم الحديث، في القرن الثاني للميلاد ذكر الفلكي زانج هينج أن الفضاء غير متناهي وممتد وخلفه آلية معينة مع الشمس وحوله النجوم، وذكر فيما تبقى من كتب مدرسة هسوان ييه أن السماء لا منتهية الاطراف، وأنها فارغة وخالية من المواد وبالمثل فإن الشمس والقمر وباقي المجموعات المشتركة معها من النجوم تطفو في فضاء من الفراغ والحركة لاتزال قائمة فيها</a:t>
            </a:r>
          </a:p>
        </p:txBody>
      </p:sp>
    </p:spTree>
    <p:extLst>
      <p:ext uri="{BB962C8B-B14F-4D97-AF65-F5344CB8AC3E}">
        <p14:creationId xmlns:p14="http://schemas.microsoft.com/office/powerpoint/2010/main" val="4484739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قطرة">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578</Words>
  <Application>Microsoft Office PowerPoint</Application>
  <PresentationFormat>شاشة عريضة</PresentationFormat>
  <Paragraphs>22</Paragraphs>
  <Slides>12</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12</vt:i4>
      </vt:variant>
    </vt:vector>
  </HeadingPairs>
  <TitlesOfParts>
    <vt:vector size="17" baseType="lpstr">
      <vt:lpstr>Arial</vt:lpstr>
      <vt:lpstr>Calibri</vt:lpstr>
      <vt:lpstr>Times New Roman</vt:lpstr>
      <vt:lpstr>Tw Cen MT</vt:lpstr>
      <vt:lpstr>قطرة</vt:lpstr>
      <vt:lpstr>عرض تقديمي في PowerPoint</vt:lpstr>
      <vt:lpstr>بسم الله الرحمن الرحيم السلام عليكم ورحمه الله وبركاته اهلا وسهلا بك في علم الفضاء الخارجي </vt:lpstr>
      <vt:lpstr>هيا نبدأ في برنامج اليوم </vt:lpstr>
      <vt:lpstr>ماهو الفضاء الخارجي?!</vt:lpstr>
      <vt:lpstr>صور توضيحيه عن الفضاء الخارجي </vt:lpstr>
      <vt:lpstr>من هو اول رائد في  الفضاء ؟!</vt:lpstr>
      <vt:lpstr>يوجد لدينا بعض المعلومات عن الفضاء الخارجي أكثر من يرغب في المزيد ؟  ممتاز هذا عظيم هيا نبدأ </vt:lpstr>
      <vt:lpstr>متى تم اكتشاف الفضاء الخارجي ؟</vt:lpstr>
      <vt:lpstr>وماذا حصل ايضا،؟</vt:lpstr>
      <vt:lpstr>كل هذا كان اختصار على ما تعلمته </vt:lpstr>
      <vt:lpstr>ولاننسى المجموعة الشمسية والمجموعات الشمسية موجودة في العلوم والاجتماعية </vt:lpstr>
      <vt:lpstr>شكرا جزيلا على كل من ساهم في التركيز على ذلك الدرس الكثير    عمل الطالبة: كنانة الابراهيم الصف:اولى أ المدرسه :45 رائدة النشاط :نهى المنصور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كنانة الابراهيم</dc:creator>
  <cp:lastModifiedBy>نهى ابراهيم</cp:lastModifiedBy>
  <cp:revision>7</cp:revision>
  <dcterms:created xsi:type="dcterms:W3CDTF">2023-10-08T10:46:44Z</dcterms:created>
  <dcterms:modified xsi:type="dcterms:W3CDTF">2023-10-10T05:34:15Z</dcterms:modified>
</cp:coreProperties>
</file>